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8"/>
  </p:notesMasterIdLst>
  <p:sldIdLst>
    <p:sldId id="258" r:id="rId3"/>
    <p:sldId id="388" r:id="rId4"/>
    <p:sldId id="389" r:id="rId5"/>
    <p:sldId id="438" r:id="rId6"/>
    <p:sldId id="405" r:id="rId7"/>
    <p:sldId id="439" r:id="rId8"/>
    <p:sldId id="440" r:id="rId9"/>
    <p:sldId id="426" r:id="rId10"/>
    <p:sldId id="442" r:id="rId11"/>
    <p:sldId id="393" r:id="rId12"/>
    <p:sldId id="396" r:id="rId13"/>
    <p:sldId id="391" r:id="rId14"/>
    <p:sldId id="422" r:id="rId15"/>
    <p:sldId id="394" r:id="rId16"/>
    <p:sldId id="411" r:id="rId17"/>
    <p:sldId id="412" r:id="rId18"/>
    <p:sldId id="428" r:id="rId19"/>
    <p:sldId id="392" r:id="rId20"/>
    <p:sldId id="406" r:id="rId21"/>
    <p:sldId id="427" r:id="rId22"/>
    <p:sldId id="433" r:id="rId23"/>
    <p:sldId id="367" r:id="rId24"/>
    <p:sldId id="432" r:id="rId25"/>
    <p:sldId id="420" r:id="rId26"/>
    <p:sldId id="419" r:id="rId27"/>
    <p:sldId id="435" r:id="rId28"/>
    <p:sldId id="436" r:id="rId29"/>
    <p:sldId id="441" r:id="rId30"/>
    <p:sldId id="414" r:id="rId31"/>
    <p:sldId id="425" r:id="rId32"/>
    <p:sldId id="424" r:id="rId33"/>
    <p:sldId id="413" r:id="rId34"/>
    <p:sldId id="399" r:id="rId35"/>
    <p:sldId id="374" r:id="rId36"/>
    <p:sldId id="434" r:id="rId3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16" autoAdjust="0"/>
    <p:restoredTop sz="94660"/>
  </p:normalViewPr>
  <p:slideViewPr>
    <p:cSldViewPr>
      <p:cViewPr varScale="1">
        <p:scale>
          <a:sx n="69" d="100"/>
          <a:sy n="69" d="100"/>
        </p:scale>
        <p:origin x="1987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07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1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http://content.hccfl.edu/pollock/aunix1/filepermissions.htm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97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ls</a:t>
            </a:r>
            <a:r>
              <a:rPr lang="en-US" dirty="0"/>
              <a:t> </a:t>
            </a:r>
            <a:r>
              <a:rPr lang="en-US" dirty="0" err="1"/>
              <a:t>img</a:t>
            </a:r>
            <a:r>
              <a:rPr lang="en-US" dirty="0"/>
              <a:t>* (note if a directory’s name satisfies the pattern then all contents of that directly will be displayed)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765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Dealing with irregularly named files</a:t>
            </a:r>
          </a:p>
          <a:p>
            <a:pPr lvl="1"/>
            <a:r>
              <a:rPr lang="en-US" dirty="0"/>
              <a:t>Space</a:t>
            </a:r>
          </a:p>
          <a:p>
            <a:pPr lvl="1"/>
            <a:r>
              <a:rPr lang="en-US" dirty="0"/>
              <a:t>most horribly named files,</a:t>
            </a:r>
          </a:p>
          <a:p>
            <a:pPr lvl="1"/>
            <a:r>
              <a:rPr lang="en-US" dirty="0"/>
              <a:t>-f? and/or</a:t>
            </a:r>
          </a:p>
          <a:p>
            <a:pPr lvl="2"/>
            <a:r>
              <a:rPr lang="en-US" dirty="0"/>
              <a:t>Use -- to indicate end of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32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58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geekstuff.com/2010/09/linux-file-system-structure/" TargetMode="External"/><Relationship Id="rId2" Type="http://schemas.openxmlformats.org/officeDocument/2006/relationships/hyperlink" Target="http://en.wikipedia.org/wiki/Filesystem_Hierarchy_Standard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terhope.com/unix/uls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131026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/>
            </a:br>
            <a:r>
              <a:rPr lang="en-US" sz="4400"/>
              <a:t>Linux</a:t>
            </a:r>
            <a:r>
              <a:rPr lang="en-US" sz="4400" dirty="0"/>
              <a:t>/Unix Administration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4853BD-EB2F-7B99-2F43-AFCF5F7C3A33}"/>
              </a:ext>
            </a:extLst>
          </p:cNvPr>
          <p:cNvSpPr txBox="1">
            <a:spLocks/>
          </p:cNvSpPr>
          <p:nvPr/>
        </p:nvSpPr>
        <p:spPr>
          <a:xfrm>
            <a:off x="685800" y="1371657"/>
            <a:ext cx="7772400" cy="2387600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kern="0"/>
              <a:t>Linux File System and Operations</a:t>
            </a:r>
            <a:endParaRPr lang="en-US" kern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llustration of File Path. " title="File Pa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600"/>
            <a:ext cx="8185769" cy="56468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File Path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Important Directories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Filesystem Hierarchy Standard (FHS) defines the main directories and their contents in Linux file systems</a:t>
            </a:r>
          </a:p>
          <a:p>
            <a:pPr lvl="1"/>
            <a:r>
              <a:rPr lang="en-US" dirty="0">
                <a:hlinkClick r:id="rId2"/>
              </a:rPr>
              <a:t>Filesystem Hierarchy Standard</a:t>
            </a:r>
            <a:endParaRPr lang="en-US" dirty="0"/>
          </a:p>
          <a:p>
            <a:pPr lvl="1"/>
            <a:r>
              <a:rPr lang="en-US" u="sng" dirty="0">
                <a:hlinkClick r:id="rId3"/>
              </a:rPr>
              <a:t>Linux Directory Structure Explained with Examples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Major directories</a:t>
            </a:r>
          </a:p>
          <a:p>
            <a:pPr lvl="1"/>
            <a:r>
              <a:rPr lang="en-US" dirty="0"/>
              <a:t>/bin		essential command binaries</a:t>
            </a:r>
          </a:p>
          <a:p>
            <a:pPr lvl="1"/>
            <a:r>
              <a:rPr lang="en-US" dirty="0"/>
              <a:t>/boot	boot loader files</a:t>
            </a:r>
          </a:p>
          <a:p>
            <a:pPr lvl="1"/>
            <a:r>
              <a:rPr lang="en-US" dirty="0"/>
              <a:t>/dev		devices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		system configuration files</a:t>
            </a:r>
          </a:p>
          <a:p>
            <a:pPr lvl="1"/>
            <a:r>
              <a:rPr lang="en-US" dirty="0"/>
              <a:t>/home	user’s place</a:t>
            </a:r>
          </a:p>
          <a:p>
            <a:pPr lvl="1"/>
            <a:r>
              <a:rPr lang="en-US" dirty="0"/>
              <a:t>/media	mount points for removable storage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mnt</a:t>
            </a:r>
            <a:r>
              <a:rPr lang="en-US" dirty="0"/>
              <a:t>	 	temporarily mounted file system</a:t>
            </a:r>
          </a:p>
          <a:p>
            <a:pPr lvl="1"/>
            <a:r>
              <a:rPr lang="en-US" dirty="0"/>
              <a:t>/root	for the root (admin) user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		essential system binaries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		user’s read-only data</a:t>
            </a:r>
          </a:p>
          <a:p>
            <a:pPr lvl="1"/>
            <a:r>
              <a:rPr lang="en-US" dirty="0"/>
              <a:t>/var	</a:t>
            </a:r>
          </a:p>
          <a:p>
            <a:pPr lvl="1"/>
            <a:r>
              <a:rPr lang="en-US" dirty="0"/>
              <a:t>/var/log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File 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0"/>
            <a:ext cx="8839200" cy="492349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File names are </a:t>
            </a:r>
            <a:r>
              <a:rPr lang="en-US" b="1" dirty="0"/>
              <a:t>NOT</a:t>
            </a:r>
            <a:r>
              <a:rPr lang="en-US" dirty="0"/>
              <a:t> recorded in </a:t>
            </a:r>
            <a:r>
              <a:rPr lang="en-US" dirty="0" err="1"/>
              <a:t>inodes</a:t>
            </a:r>
            <a:r>
              <a:rPr lang="en-US" dirty="0"/>
              <a:t>, but in the data (content) block of directory files</a:t>
            </a:r>
          </a:p>
          <a:p>
            <a:pPr lvl="1"/>
            <a:endParaRPr lang="en-US" dirty="0"/>
          </a:p>
          <a:p>
            <a:r>
              <a:rPr lang="en-US" dirty="0"/>
              <a:t>Naming rules</a:t>
            </a:r>
          </a:p>
          <a:p>
            <a:pPr lvl="1"/>
            <a:r>
              <a:rPr lang="en-US" dirty="0"/>
              <a:t>Can contain any characters except "/"</a:t>
            </a:r>
          </a:p>
          <a:p>
            <a:pPr lvl="1"/>
            <a:r>
              <a:rPr lang="en-US" dirty="0"/>
              <a:t>Length: 255 characters</a:t>
            </a:r>
          </a:p>
          <a:p>
            <a:pPr lvl="1"/>
            <a:r>
              <a:rPr lang="en-US" dirty="0"/>
              <a:t>Case sensitive</a:t>
            </a:r>
          </a:p>
          <a:p>
            <a:pPr lvl="1"/>
            <a:r>
              <a:rPr lang="en-US" dirty="0"/>
              <a:t>No extension is required</a:t>
            </a:r>
          </a:p>
          <a:p>
            <a:pPr lvl="1"/>
            <a:r>
              <a:rPr lang="en-US" dirty="0"/>
              <a:t>No same file name in the same directory</a:t>
            </a:r>
          </a:p>
          <a:p>
            <a:pPr lvl="1"/>
            <a:endParaRPr lang="en-US" dirty="0"/>
          </a:p>
          <a:p>
            <a:r>
              <a:rPr lang="en-US" dirty="0"/>
              <a:t>Hidden files/directories</a:t>
            </a:r>
          </a:p>
          <a:p>
            <a:pPr lvl="1"/>
            <a:r>
              <a:rPr lang="en-US" dirty="0"/>
              <a:t>File/directory name starting with "."</a:t>
            </a:r>
          </a:p>
          <a:p>
            <a:pPr lvl="1"/>
            <a:endParaRPr lang="en-US" dirty="0"/>
          </a:p>
          <a:p>
            <a:r>
              <a:rPr lang="en-US" dirty="0"/>
              <a:t>Special characters in file names</a:t>
            </a:r>
          </a:p>
          <a:p>
            <a:pPr lvl="1"/>
            <a:r>
              <a:rPr lang="en-US" dirty="0"/>
              <a:t>Such as: *, -, (blank space), etc.</a:t>
            </a:r>
          </a:p>
          <a:p>
            <a:pPr lvl="1"/>
            <a:r>
              <a:rPr lang="en-US" dirty="0"/>
              <a:t>Use ' ' around these names</a:t>
            </a:r>
          </a:p>
        </p:txBody>
      </p:sp>
    </p:spTree>
    <p:extLst>
      <p:ext uri="{BB962C8B-B14F-4D97-AF65-F5344CB8AC3E}">
        <p14:creationId xmlns:p14="http://schemas.microsoft.com/office/powerpoint/2010/main" val="4058236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llustration of Linux Links Links are used to point to files from different places Use &quot;ln&quot; command to create links hard link is created to have the same inode as the target file soft link is crated to have a different inode" title="Hard link Vs. Symbolic lin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72" y="3810000"/>
            <a:ext cx="8648037" cy="2392681"/>
          </a:xfrm>
          <a:prstGeom prst="rect">
            <a:avLst/>
          </a:prstGeom>
        </p:spPr>
      </p:pic>
      <p:sp>
        <p:nvSpPr>
          <p:cNvPr id="3" name="Content Placeholder 2" descr="Illustration of Linux Links Links are used to point to files from different places Use &quot;ln&quot; command to create links hard link is created to have the same inode as the target file soft link is crated to have a different inode" title="Link"/>
          <p:cNvSpPr>
            <a:spLocks noGrp="1"/>
          </p:cNvSpPr>
          <p:nvPr>
            <p:ph idx="1"/>
          </p:nvPr>
        </p:nvSpPr>
        <p:spPr>
          <a:xfrm>
            <a:off x="663272" y="762000"/>
            <a:ext cx="8648037" cy="2667000"/>
          </a:xfrm>
        </p:spPr>
        <p:txBody>
          <a:bodyPr>
            <a:normAutofit/>
          </a:bodyPr>
          <a:lstStyle/>
          <a:p>
            <a:r>
              <a:rPr lang="en-US" dirty="0"/>
              <a:t>Links are used to point to files from different places.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Hard link is created to have the same </a:t>
            </a:r>
            <a:r>
              <a:rPr lang="en-US" dirty="0" err="1"/>
              <a:t>inode</a:t>
            </a:r>
            <a:r>
              <a:rPr lang="en-US" dirty="0"/>
              <a:t> as the target file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Soft link is created to have a different </a:t>
            </a:r>
            <a:r>
              <a:rPr lang="en-US" dirty="0" err="1"/>
              <a:t>inode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Hard links don’t rely on one another; while a soft link is dependent on another file name and location.</a:t>
            </a:r>
          </a:p>
          <a:p>
            <a:pPr lvl="1"/>
            <a:endParaRPr lang="en-US" dirty="0"/>
          </a:p>
          <a:p>
            <a:r>
              <a:rPr lang="en-US" dirty="0"/>
              <a:t>Use the "</a:t>
            </a:r>
            <a:r>
              <a:rPr lang="en-US" dirty="0" err="1"/>
              <a:t>ln</a:t>
            </a:r>
            <a:r>
              <a:rPr lang="en-US" dirty="0"/>
              <a:t>" command to create links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Link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Basic File Permissions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Each file has 9 permission bits, which are divided into 3 sets</a:t>
            </a:r>
          </a:p>
          <a:p>
            <a:pPr lvl="1"/>
            <a:r>
              <a:rPr lang="en-US" dirty="0"/>
              <a:t>(In order): Owner, Group, Others</a:t>
            </a:r>
          </a:p>
          <a:p>
            <a:pPr lvl="1"/>
            <a:endParaRPr lang="en-US" dirty="0"/>
          </a:p>
          <a:p>
            <a:r>
              <a:rPr lang="en-US" dirty="0"/>
              <a:t>Each permission set has 3 kinds of permissions</a:t>
            </a:r>
          </a:p>
          <a:p>
            <a:pPr lvl="1"/>
            <a:r>
              <a:rPr lang="en-US" dirty="0"/>
              <a:t>(In order): r (read), w (write), x (execute)</a:t>
            </a:r>
          </a:p>
          <a:p>
            <a:pPr lvl="1"/>
            <a:r>
              <a:rPr lang="en-US" dirty="0"/>
              <a:t>For each permission bit, “-” means denied</a:t>
            </a:r>
          </a:p>
          <a:p>
            <a:pPr lvl="1"/>
            <a:r>
              <a:rPr lang="en-US" dirty="0"/>
              <a:t>Example:</a:t>
            </a:r>
          </a:p>
          <a:p>
            <a:pPr>
              <a:buNone/>
            </a:pPr>
            <a:r>
              <a:rPr lang="en-US" dirty="0"/>
              <a:t>		</a:t>
            </a:r>
            <a:r>
              <a:rPr lang="en-US" dirty="0" err="1"/>
              <a:t>rwxr</a:t>
            </a:r>
            <a:r>
              <a:rPr lang="en-US" dirty="0"/>
              <a:t>-x---The owner has all permissions, while the group does not have the write permission; all other users do not have any permission.</a:t>
            </a:r>
          </a:p>
          <a:p>
            <a:pPr lvl="1"/>
            <a:endParaRPr lang="en-US" dirty="0"/>
          </a:p>
          <a:p>
            <a:r>
              <a:rPr lang="en-US" dirty="0"/>
              <a:t>Each user fits into only one of the three permission sets. The permissions used are those that are most specific.</a:t>
            </a:r>
          </a:p>
          <a:p>
            <a:pPr lvl="1"/>
            <a:endParaRPr lang="en-US" dirty="0"/>
          </a:p>
          <a:p>
            <a:r>
              <a:rPr lang="en-US" dirty="0"/>
              <a:t>The “root” user has read and write permissions for all files, regardless how their permissions are set.</a:t>
            </a:r>
          </a:p>
          <a:p>
            <a:pPr lvl="1"/>
            <a:endParaRPr lang="en-US" dirty="0"/>
          </a:p>
          <a:p>
            <a:r>
              <a:rPr lang="en-US" dirty="0"/>
              <a:t>Permissions are not inheritable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609600" y="4203733"/>
            <a:ext cx="8686800" cy="2179320"/>
          </a:xfrm>
        </p:spPr>
        <p:txBody>
          <a:bodyPr>
            <a:normAutofit/>
          </a:bodyPr>
          <a:lstStyle/>
          <a:p>
            <a:r>
              <a:rPr lang="en-US" dirty="0"/>
              <a:t>Common directory settings</a:t>
            </a:r>
          </a:p>
          <a:p>
            <a:pPr lvl="1"/>
            <a:r>
              <a:rPr lang="en-US" dirty="0"/>
              <a:t>r-x: allows the content of the directory to be listed. </a:t>
            </a:r>
          </a:p>
          <a:p>
            <a:pPr lvl="1"/>
            <a:r>
              <a:rPr lang="en-US" dirty="0"/>
              <a:t>-</a:t>
            </a:r>
            <a:r>
              <a:rPr lang="en-US" dirty="0" err="1"/>
              <a:t>wx</a:t>
            </a:r>
            <a:r>
              <a:rPr lang="en-US" dirty="0"/>
              <a:t>: allows files to be created, deleted, and renamed within the directory.</a:t>
            </a:r>
          </a:p>
        </p:txBody>
      </p:sp>
      <p:pic>
        <p:nvPicPr>
          <p:cNvPr id="3" name="Picture 2" descr="Illustration of Different file permission s  and their effects. " title="Permission Effect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14" y="686837"/>
            <a:ext cx="9126750" cy="35204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Permission Effects</a:t>
            </a:r>
          </a:p>
        </p:txBody>
      </p:sp>
    </p:spTree>
    <p:extLst>
      <p:ext uri="{BB962C8B-B14F-4D97-AF65-F5344CB8AC3E}">
        <p14:creationId xmlns:p14="http://schemas.microsoft.com/office/powerpoint/2010/main" val="2737000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xamples of numeric permission specifications." title="Examples of numeric permission specifications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661" y="5042190"/>
            <a:ext cx="6181097" cy="2120610"/>
          </a:xfrm>
          <a:prstGeom prst="rect">
            <a:avLst/>
          </a:prstGeom>
        </p:spPr>
      </p:pic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754380" y="4455450"/>
            <a:ext cx="9304020" cy="1508760"/>
          </a:xfrm>
        </p:spPr>
        <p:txBody>
          <a:bodyPr>
            <a:normAutofit/>
          </a:bodyPr>
          <a:lstStyle/>
          <a:p>
            <a:r>
              <a:rPr lang="en-US" dirty="0"/>
              <a:t>Octal values can also be used</a:t>
            </a:r>
          </a:p>
          <a:p>
            <a:pPr lvl="1"/>
            <a:r>
              <a:rPr lang="en-US" dirty="0" err="1"/>
              <a:t>rwxrwxr</a:t>
            </a:r>
            <a:r>
              <a:rPr lang="en-US" dirty="0"/>
              <a:t>-x =	775</a:t>
            </a:r>
          </a:p>
          <a:p>
            <a:pPr lvl="1"/>
            <a:r>
              <a:rPr lang="en-US" dirty="0" err="1"/>
              <a:t>rw-rw-rw</a:t>
            </a:r>
            <a:r>
              <a:rPr lang="en-US" dirty="0"/>
              <a:t>- =	666</a:t>
            </a:r>
          </a:p>
        </p:txBody>
      </p:sp>
      <p:pic>
        <p:nvPicPr>
          <p:cNvPr id="3" name="Picture 2" descr="Summary of permisssions representation in Linux. " title="Permissions Representa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48" y="701014"/>
            <a:ext cx="8983410" cy="3754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Permissions Representation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llustration of umask command to view and set mask values. " title="&quot;umask&quot;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25" y="3657600"/>
            <a:ext cx="8763000" cy="284988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27691"/>
            <a:ext cx="8763000" cy="29337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Default permissions are set when a new file or directory is created</a:t>
            </a:r>
          </a:p>
          <a:p>
            <a:pPr lvl="1"/>
            <a:r>
              <a:rPr lang="en-US" dirty="0"/>
              <a:t>In Unix all base permissions begin as the following; </a:t>
            </a:r>
            <a:br>
              <a:rPr lang="en-US" dirty="0"/>
            </a:br>
            <a:r>
              <a:rPr lang="en-US" dirty="0"/>
              <a:t>Directories [ Octal 777 / Binary 111111111 ] </a:t>
            </a:r>
            <a:br>
              <a:rPr lang="en-US" dirty="0"/>
            </a:br>
            <a:r>
              <a:rPr lang="en-US" dirty="0"/>
              <a:t>Files [ Octal 666 / Binary 110110110 ] </a:t>
            </a:r>
          </a:p>
          <a:p>
            <a:pPr lvl="1"/>
            <a:endParaRPr lang="en-US" dirty="0"/>
          </a:p>
          <a:p>
            <a:r>
              <a:rPr lang="en-US" dirty="0"/>
              <a:t>Permission mask</a:t>
            </a:r>
          </a:p>
          <a:p>
            <a:pPr lvl="1"/>
            <a:r>
              <a:rPr lang="en-US" dirty="0"/>
              <a:t>Defines the permissions denied by default </a:t>
            </a:r>
          </a:p>
          <a:p>
            <a:pPr lvl="1"/>
            <a:r>
              <a:rPr lang="en-US" dirty="0"/>
              <a:t>For example: 022 (the default mask) means 2 (write permission) is restricted for group and others.</a:t>
            </a:r>
          </a:p>
          <a:p>
            <a:pPr lvl="1"/>
            <a:r>
              <a:rPr lang="en-US" dirty="0"/>
              <a:t>Use the “</a:t>
            </a:r>
            <a:r>
              <a:rPr lang="en-US" dirty="0" err="1"/>
              <a:t>umask</a:t>
            </a:r>
            <a:r>
              <a:rPr lang="en-US" dirty="0"/>
              <a:t>” command to view and set mask values.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Default Permissions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212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Other File Attributes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Timestamp</a:t>
            </a:r>
          </a:p>
          <a:p>
            <a:pPr lvl="1"/>
            <a:r>
              <a:rPr lang="en-US" dirty="0"/>
              <a:t>Access time</a:t>
            </a:r>
          </a:p>
          <a:p>
            <a:pPr lvl="1"/>
            <a:r>
              <a:rPr lang="en-US" dirty="0"/>
              <a:t>Modify time</a:t>
            </a:r>
          </a:p>
          <a:p>
            <a:pPr lvl="1"/>
            <a:r>
              <a:rPr lang="en-US" dirty="0"/>
              <a:t>Change time</a:t>
            </a:r>
          </a:p>
          <a:p>
            <a:pPr lvl="1"/>
            <a:endParaRPr lang="en-US" dirty="0"/>
          </a:p>
          <a:p>
            <a:r>
              <a:rPr lang="en-US" dirty="0"/>
              <a:t>File owner: user, group</a:t>
            </a:r>
          </a:p>
          <a:p>
            <a:pPr lvl="1"/>
            <a:endParaRPr lang="en-US" dirty="0"/>
          </a:p>
          <a:p>
            <a:r>
              <a:rPr lang="en-US" dirty="0"/>
              <a:t>Number of links</a:t>
            </a:r>
          </a:p>
          <a:p>
            <a:pPr lvl="1"/>
            <a:r>
              <a:rPr lang="en-US" dirty="0"/>
              <a:t>For normal files, this shows the number of hard links</a:t>
            </a:r>
          </a:p>
          <a:p>
            <a:pPr lvl="1"/>
            <a:r>
              <a:rPr lang="en-US" dirty="0"/>
              <a:t>For directories, this shows the number of sub-directories (always including "." and "..")</a:t>
            </a:r>
          </a:p>
        </p:txBody>
      </p:sp>
    </p:spTree>
    <p:extLst>
      <p:ext uri="{BB962C8B-B14F-4D97-AF65-F5344CB8AC3E}">
        <p14:creationId xmlns:p14="http://schemas.microsoft.com/office/powerpoint/2010/main" val="31393076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Directory/File Commands 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Navigation</a:t>
            </a:r>
          </a:p>
          <a:p>
            <a:pPr lvl="1"/>
            <a:r>
              <a:rPr lang="en-US" dirty="0"/>
              <a:t>cd, </a:t>
            </a:r>
            <a:r>
              <a:rPr lang="en-US" dirty="0" err="1"/>
              <a:t>pwd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View directory/file content and properties</a:t>
            </a:r>
          </a:p>
          <a:p>
            <a:pPr lvl="1"/>
            <a:r>
              <a:rPr lang="en-US" dirty="0" err="1"/>
              <a:t>ls</a:t>
            </a:r>
            <a:endParaRPr lang="en-US" dirty="0"/>
          </a:p>
          <a:p>
            <a:pPr lvl="1"/>
            <a:r>
              <a:rPr lang="en-US" dirty="0"/>
              <a:t>file, stat</a:t>
            </a:r>
          </a:p>
          <a:p>
            <a:pPr lvl="1"/>
            <a:endParaRPr lang="en-US" dirty="0"/>
          </a:p>
          <a:p>
            <a:r>
              <a:rPr lang="en-US" dirty="0"/>
              <a:t>Modification (creation, change, deletion)</a:t>
            </a:r>
          </a:p>
          <a:p>
            <a:pPr lvl="1"/>
            <a:r>
              <a:rPr lang="en-US" dirty="0" err="1"/>
              <a:t>mkdir</a:t>
            </a:r>
            <a:r>
              <a:rPr lang="en-US" dirty="0"/>
              <a:t>, cp, </a:t>
            </a:r>
            <a:r>
              <a:rPr lang="en-US" dirty="0" err="1"/>
              <a:t>mv</a:t>
            </a:r>
            <a:r>
              <a:rPr lang="en-US" dirty="0"/>
              <a:t>, </a:t>
            </a:r>
            <a:r>
              <a:rPr lang="en-US" dirty="0" err="1"/>
              <a:t>rm</a:t>
            </a:r>
            <a:r>
              <a:rPr lang="en-US" dirty="0"/>
              <a:t>, </a:t>
            </a:r>
            <a:r>
              <a:rPr lang="en-US" dirty="0" err="1"/>
              <a:t>rmdir</a:t>
            </a:r>
            <a:r>
              <a:rPr lang="en-US" dirty="0"/>
              <a:t>, </a:t>
            </a:r>
            <a:r>
              <a:rPr lang="en-US" dirty="0" err="1"/>
              <a:t>ln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Permissions</a:t>
            </a:r>
          </a:p>
          <a:p>
            <a:pPr lvl="1"/>
            <a:r>
              <a:rPr lang="en-US" dirty="0" err="1"/>
              <a:t>chmod</a:t>
            </a:r>
            <a:r>
              <a:rPr lang="en-US" dirty="0"/>
              <a:t>, </a:t>
            </a:r>
            <a:r>
              <a:rPr lang="en-US" dirty="0" err="1"/>
              <a:t>umask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03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Linux file system components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Directory hierarchy, path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File attributes: name, path, type, permission, etc.</a:t>
            </a:r>
          </a:p>
          <a:p>
            <a:pPr lvl="1"/>
            <a:endParaRPr lang="en-US" dirty="0"/>
          </a:p>
          <a:p>
            <a:r>
              <a:rPr lang="en-US" dirty="0"/>
              <a:t>Common file operation commands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800523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cd – Change (Current) Directory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absolute path</a:t>
            </a:r>
          </a:p>
          <a:p>
            <a:pPr lvl="1"/>
            <a:r>
              <a:rPr lang="en-US" dirty="0"/>
              <a:t>Example:</a:t>
            </a:r>
          </a:p>
          <a:p>
            <a:pPr marL="1005840" lvl="2"/>
            <a:r>
              <a:rPr lang="en-US" dirty="0"/>
              <a:t>cd /</a:t>
            </a:r>
            <a:r>
              <a:rPr lang="en-US" dirty="0" err="1"/>
              <a:t>etc</a:t>
            </a:r>
            <a:r>
              <a:rPr lang="en-US" dirty="0"/>
              <a:t>/</a:t>
            </a:r>
          </a:p>
          <a:p>
            <a:pPr lvl="1"/>
            <a:endParaRPr lang="en-US" dirty="0"/>
          </a:p>
          <a:p>
            <a:r>
              <a:rPr lang="en-US" dirty="0"/>
              <a:t>Use relative path</a:t>
            </a:r>
          </a:p>
          <a:p>
            <a:pPr lvl="1"/>
            <a:r>
              <a:rPr lang="en-US" dirty="0"/>
              <a:t>Example:</a:t>
            </a:r>
          </a:p>
          <a:p>
            <a:pPr lvl="2"/>
            <a:r>
              <a:rPr lang="en-US" dirty="0"/>
              <a:t>cd ../bin</a:t>
            </a:r>
          </a:p>
          <a:p>
            <a:pPr lvl="2"/>
            <a:r>
              <a:rPr lang="en-US" dirty="0"/>
              <a:t>cd Documents/</a:t>
            </a:r>
          </a:p>
          <a:p>
            <a:pPr lvl="2"/>
            <a:r>
              <a:rPr lang="en-US" dirty="0"/>
              <a:t>cd ../../../  (.. Represents parent directory)</a:t>
            </a:r>
          </a:p>
          <a:p>
            <a:pPr lvl="1"/>
            <a:endParaRPr lang="en-US" dirty="0"/>
          </a:p>
          <a:p>
            <a:r>
              <a:rPr lang="en-US" dirty="0"/>
              <a:t>Use home directory</a:t>
            </a:r>
          </a:p>
          <a:p>
            <a:pPr lvl="1"/>
            <a:r>
              <a:rPr lang="en-US" dirty="0"/>
              <a:t>Example:</a:t>
            </a:r>
          </a:p>
          <a:p>
            <a:pPr lvl="2"/>
            <a:r>
              <a:rPr lang="en-US" dirty="0"/>
              <a:t>cd</a:t>
            </a:r>
          </a:p>
          <a:p>
            <a:pPr lvl="2"/>
            <a:r>
              <a:rPr lang="en-US" dirty="0"/>
              <a:t>cd ~/Documents</a:t>
            </a:r>
          </a:p>
        </p:txBody>
      </p:sp>
    </p:spTree>
    <p:extLst>
      <p:ext uri="{BB962C8B-B14F-4D97-AF65-F5344CB8AC3E}">
        <p14:creationId xmlns:p14="http://schemas.microsoft.com/office/powerpoint/2010/main" val="340383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llustration the usage of cd command" title="cd commn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13" y="1066800"/>
            <a:ext cx="8816988" cy="5433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cd</a:t>
            </a:r>
          </a:p>
        </p:txBody>
      </p:sp>
    </p:spTree>
    <p:extLst>
      <p:ext uri="{BB962C8B-B14F-4D97-AF65-F5344CB8AC3E}">
        <p14:creationId xmlns:p14="http://schemas.microsoft.com/office/powerpoint/2010/main" val="2600210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ls</a:t>
            </a:r>
            <a:r>
              <a:rPr lang="en-US" dirty="0"/>
              <a:t> – List Files (Contents)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375" y="1120140"/>
            <a:ext cx="8724900" cy="5532120"/>
          </a:xfrm>
        </p:spPr>
        <p:txBody>
          <a:bodyPr>
            <a:normAutofit/>
          </a:bodyPr>
          <a:lstStyle/>
          <a:p>
            <a:r>
              <a:rPr lang="en-US" dirty="0"/>
              <a:t>Basic usage</a:t>
            </a:r>
          </a:p>
          <a:p>
            <a:pPr lvl="1"/>
            <a:r>
              <a:rPr lang="en-US" dirty="0"/>
              <a:t>List files in the current directory: 	</a:t>
            </a:r>
            <a:r>
              <a:rPr lang="en-US" dirty="0" err="1"/>
              <a:t>ls</a:t>
            </a:r>
            <a:endParaRPr lang="en-US" dirty="0"/>
          </a:p>
          <a:p>
            <a:pPr lvl="1"/>
            <a:r>
              <a:rPr lang="en-US" dirty="0"/>
              <a:t>List a specified file/directory: 	</a:t>
            </a:r>
            <a:r>
              <a:rPr lang="en-US" dirty="0" err="1"/>
              <a:t>ls</a:t>
            </a:r>
            <a:r>
              <a:rPr lang="en-US" dirty="0"/>
              <a:t> [file/directory path]</a:t>
            </a:r>
          </a:p>
          <a:p>
            <a:pPr lvl="1"/>
            <a:endParaRPr lang="en-US" dirty="0"/>
          </a:p>
          <a:p>
            <a:r>
              <a:rPr lang="en-US" dirty="0"/>
              <a:t>Common options</a:t>
            </a:r>
          </a:p>
          <a:p>
            <a:pPr lvl="1"/>
            <a:r>
              <a:rPr lang="en-US" dirty="0"/>
              <a:t>-l:	long listing (see next slide)</a:t>
            </a:r>
          </a:p>
          <a:p>
            <a:pPr lvl="1"/>
            <a:r>
              <a:rPr lang="en-US" dirty="0"/>
              <a:t>-i:	view </a:t>
            </a:r>
            <a:r>
              <a:rPr lang="en-US" dirty="0" err="1"/>
              <a:t>inode</a:t>
            </a:r>
            <a:r>
              <a:rPr lang="en-US" dirty="0"/>
              <a:t> number</a:t>
            </a:r>
          </a:p>
          <a:p>
            <a:pPr lvl="1"/>
            <a:r>
              <a:rPr lang="en-US" dirty="0"/>
              <a:t>-h:	human readable format for file size</a:t>
            </a:r>
          </a:p>
          <a:p>
            <a:pPr lvl="1"/>
            <a:r>
              <a:rPr lang="en-US" dirty="0"/>
              <a:t>-F:	show file type sign</a:t>
            </a:r>
          </a:p>
          <a:p>
            <a:pPr lvl="1"/>
            <a:r>
              <a:rPr lang="en-US" dirty="0"/>
              <a:t>-a	show all files (including hidden files)</a:t>
            </a:r>
          </a:p>
          <a:p>
            <a:pPr lvl="1"/>
            <a:r>
              <a:rPr lang="en-US" dirty="0"/>
              <a:t>-d 	display directories as ordinary files – do not show its content</a:t>
            </a:r>
          </a:p>
          <a:p>
            <a:pPr lvl="1"/>
            <a:r>
              <a:rPr lang="en-US" dirty="0"/>
              <a:t>-R	Includes the contents of all levels of subdirectories.</a:t>
            </a:r>
          </a:p>
          <a:p>
            <a:pPr lvl="1"/>
            <a:r>
              <a:rPr lang="en-US" dirty="0"/>
              <a:t>-1	1 item per line</a:t>
            </a:r>
          </a:p>
          <a:p>
            <a:pPr lvl="1"/>
            <a:r>
              <a:rPr lang="en-US" dirty="0"/>
              <a:t>Sorting:	-S: size, 		-t: time, 		-r: reverse order</a:t>
            </a:r>
          </a:p>
          <a:p>
            <a:pPr lvl="1"/>
            <a:endParaRPr lang="en-US" dirty="0"/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3"/>
              </a:rPr>
              <a:t>Linux Is Command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llustration of ls command" title="Is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93" y="914400"/>
            <a:ext cx="8638707" cy="55702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347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title="ls -l Output"/>
          <p:cNvSpPr>
            <a:spLocks noGrp="1"/>
          </p:cNvSpPr>
          <p:nvPr>
            <p:ph idx="1"/>
          </p:nvPr>
        </p:nvSpPr>
        <p:spPr>
          <a:xfrm>
            <a:off x="675280" y="834909"/>
            <a:ext cx="8648701" cy="1755892"/>
          </a:xfrm>
        </p:spPr>
        <p:txBody>
          <a:bodyPr>
            <a:normAutofit/>
          </a:bodyPr>
          <a:lstStyle/>
          <a:p>
            <a:r>
              <a:rPr lang="en-US" dirty="0"/>
              <a:t>File type by file colors</a:t>
            </a:r>
          </a:p>
          <a:p>
            <a:pPr lvl="1"/>
            <a:r>
              <a:rPr lang="en-US" dirty="0"/>
              <a:t>Black: 	normal file</a:t>
            </a:r>
          </a:p>
          <a:p>
            <a:pPr lvl="1"/>
            <a:r>
              <a:rPr lang="en-US" dirty="0"/>
              <a:t>Blue: 	directory</a:t>
            </a:r>
          </a:p>
          <a:p>
            <a:pPr lvl="1"/>
            <a:r>
              <a:rPr lang="en-US" dirty="0"/>
              <a:t>Green: 	executable file</a:t>
            </a:r>
          </a:p>
          <a:p>
            <a:pPr lvl="1"/>
            <a:r>
              <a:rPr lang="en-US" dirty="0"/>
              <a:t>Cyan: 	link</a:t>
            </a:r>
          </a:p>
        </p:txBody>
      </p:sp>
      <p:pic>
        <p:nvPicPr>
          <p:cNvPr id="5" name="Picture 4" descr="Illustration of ls -l command output" title="Long list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80" y="2514600"/>
            <a:ext cx="8773520" cy="37337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ls</a:t>
            </a:r>
            <a:r>
              <a:rPr lang="en-US" dirty="0"/>
              <a:t> -l Output</a:t>
            </a:r>
          </a:p>
        </p:txBody>
      </p:sp>
    </p:spTree>
    <p:extLst>
      <p:ext uri="{BB962C8B-B14F-4D97-AF65-F5344CB8AC3E}">
        <p14:creationId xmlns:p14="http://schemas.microsoft.com/office/powerpoint/2010/main" val="933069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38200"/>
            <a:ext cx="8686800" cy="3124199"/>
          </a:xfrm>
        </p:spPr>
        <p:txBody>
          <a:bodyPr>
            <a:normAutofit/>
          </a:bodyPr>
          <a:lstStyle/>
          <a:p>
            <a:r>
              <a:rPr lang="en-US" dirty="0"/>
              <a:t>-d option</a:t>
            </a:r>
          </a:p>
          <a:p>
            <a:r>
              <a:rPr lang="en-US" sz="1800" dirty="0"/>
              <a:t>If an argument is a directory, it only lists its name not its contents (files in the directory). </a:t>
            </a:r>
          </a:p>
          <a:p>
            <a:endParaRPr lang="en-US" dirty="0"/>
          </a:p>
          <a:p>
            <a:r>
              <a:rPr lang="en-US" dirty="0"/>
              <a:t>-R option</a:t>
            </a:r>
          </a:p>
          <a:p>
            <a:r>
              <a:rPr lang="en-US" sz="1800" dirty="0"/>
              <a:t>Display the contents of all levels of subdirectories.</a:t>
            </a:r>
          </a:p>
        </p:txBody>
      </p:sp>
      <p:pic>
        <p:nvPicPr>
          <p:cNvPr id="7" name="Picture 6" descr="Illustration of -d option for ls command" title="-d option for ls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505200"/>
            <a:ext cx="8458201" cy="25984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ls</a:t>
            </a:r>
            <a:r>
              <a:rPr lang="en-US" dirty="0"/>
              <a:t> and Directories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Pathname Expansion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*, ? and [] can be used for matching file names for commands that take multiple file names, such as </a:t>
            </a:r>
            <a:r>
              <a:rPr lang="en-US" dirty="0" err="1"/>
              <a:t>ls</a:t>
            </a:r>
            <a:r>
              <a:rPr lang="en-US" dirty="0"/>
              <a:t>, cp, </a:t>
            </a:r>
            <a:r>
              <a:rPr lang="en-US" dirty="0" err="1"/>
              <a:t>rm</a:t>
            </a:r>
            <a:r>
              <a:rPr lang="en-US" dirty="0"/>
              <a:t>, mv, file, etc.</a:t>
            </a:r>
          </a:p>
          <a:p>
            <a:pPr lvl="1"/>
            <a:r>
              <a:rPr lang="en-US" dirty="0"/>
              <a:t>*: any character</a:t>
            </a:r>
          </a:p>
          <a:p>
            <a:pPr lvl="1"/>
            <a:r>
              <a:rPr lang="en-US" dirty="0"/>
              <a:t>?: any one character</a:t>
            </a:r>
          </a:p>
          <a:p>
            <a:pPr lvl="1"/>
            <a:r>
              <a:rPr lang="en-US" dirty="0"/>
              <a:t>[]: any one character in a defined range</a:t>
            </a:r>
          </a:p>
          <a:p>
            <a:pPr lvl="1"/>
            <a:r>
              <a:rPr lang="en-US" dirty="0"/>
              <a:t>Hidden files not included unless starting the pattern with "."</a:t>
            </a:r>
          </a:p>
          <a:p>
            <a:pPr lvl="1"/>
            <a:endParaRPr lang="en-US" dirty="0"/>
          </a:p>
          <a:p>
            <a:r>
              <a:rPr lang="en-US" dirty="0"/>
              <a:t>Examples</a:t>
            </a:r>
          </a:p>
          <a:p>
            <a:pPr lvl="1">
              <a:buNone/>
            </a:pPr>
            <a:r>
              <a:rPr lang="en-US" dirty="0" err="1"/>
              <a:t>ls</a:t>
            </a:r>
            <a:r>
              <a:rPr lang="en-US" dirty="0"/>
              <a:t> /</a:t>
            </a:r>
            <a:r>
              <a:rPr lang="en-US" dirty="0" err="1"/>
              <a:t>etc</a:t>
            </a:r>
            <a:r>
              <a:rPr lang="en-US" dirty="0"/>
              <a:t>/*.</a:t>
            </a:r>
            <a:r>
              <a:rPr lang="en-US" dirty="0" err="1"/>
              <a:t>conf</a:t>
            </a:r>
            <a:r>
              <a:rPr lang="en-US" dirty="0"/>
              <a:t>	list all files ending with .</a:t>
            </a:r>
            <a:r>
              <a:rPr lang="en-US" dirty="0" err="1"/>
              <a:t>conf</a:t>
            </a:r>
            <a:r>
              <a:rPr lang="en-US" dirty="0"/>
              <a:t> in the /</a:t>
            </a:r>
            <a:r>
              <a:rPr lang="en-US" dirty="0" err="1"/>
              <a:t>etc</a:t>
            </a:r>
            <a:r>
              <a:rPr lang="en-US" dirty="0"/>
              <a:t>/ 				directory</a:t>
            </a:r>
          </a:p>
          <a:p>
            <a:pPr lvl="1">
              <a:buNone/>
            </a:pPr>
            <a:r>
              <a:rPr lang="en-US" dirty="0" err="1"/>
              <a:t>ls</a:t>
            </a:r>
            <a:r>
              <a:rPr lang="en-US" dirty="0"/>
              <a:t> .*		list all hidden files in the current directory</a:t>
            </a:r>
          </a:p>
          <a:p>
            <a:pPr lvl="1">
              <a:buNone/>
            </a:pPr>
            <a:r>
              <a:rPr lang="en-US" dirty="0" err="1"/>
              <a:t>rm</a:t>
            </a:r>
            <a:r>
              <a:rPr lang="en-US" dirty="0"/>
              <a:t> file?		Remove all files starting with "file" and ending 				with any one character</a:t>
            </a:r>
          </a:p>
          <a:p>
            <a:pPr lvl="1">
              <a:buNone/>
            </a:pPr>
            <a:r>
              <a:rPr lang="en-US" dirty="0"/>
              <a:t>cp ../file[0-9]	copy file0, file1, …, file9 (10 files) in the parent 				directory to the current directory</a:t>
            </a:r>
          </a:p>
        </p:txBody>
      </p:sp>
    </p:spTree>
    <p:extLst>
      <p:ext uri="{BB962C8B-B14F-4D97-AF65-F5344CB8AC3E}">
        <p14:creationId xmlns:p14="http://schemas.microsoft.com/office/powerpoint/2010/main" val="3415494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More </a:t>
            </a:r>
            <a:r>
              <a:rPr lang="en-US" dirty="0" err="1"/>
              <a:t>ls</a:t>
            </a:r>
            <a:r>
              <a:rPr lang="en-US" dirty="0"/>
              <a:t>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. * / in </a:t>
            </a:r>
            <a:r>
              <a:rPr lang="en-US" dirty="0" err="1"/>
              <a:t>ls</a:t>
            </a:r>
            <a:r>
              <a:rPr lang="en-US" dirty="0"/>
              <a:t> arguments</a:t>
            </a:r>
          </a:p>
          <a:p>
            <a:pPr lvl="1"/>
            <a:r>
              <a:rPr lang="en-US" dirty="0"/>
              <a:t>.		current directory, or start of a hidden file</a:t>
            </a:r>
          </a:p>
          <a:p>
            <a:pPr lvl="1"/>
            <a:r>
              <a:rPr lang="en-US" dirty="0"/>
              <a:t>*	wildcard file name expansion</a:t>
            </a:r>
          </a:p>
          <a:p>
            <a:pPr lvl="1"/>
            <a:r>
              <a:rPr lang="en-US" dirty="0"/>
              <a:t>/		directory</a:t>
            </a:r>
          </a:p>
          <a:p>
            <a:pPr lvl="1"/>
            <a:endParaRPr lang="en-US" dirty="0"/>
          </a:p>
          <a:p>
            <a:r>
              <a:rPr lang="en-US" dirty="0"/>
              <a:t>Combination examples</a:t>
            </a:r>
          </a:p>
          <a:p>
            <a:pPr lvl="1"/>
            <a:r>
              <a:rPr lang="en-US" dirty="0" err="1"/>
              <a:t>ls</a:t>
            </a:r>
            <a:r>
              <a:rPr lang="en-US" dirty="0"/>
              <a:t> ./*	list all files in the current directory and sub-			directories</a:t>
            </a:r>
          </a:p>
          <a:p>
            <a:pPr lvl="1"/>
            <a:r>
              <a:rPr lang="en-US" dirty="0" err="1"/>
              <a:t>ls</a:t>
            </a:r>
            <a:r>
              <a:rPr lang="en-US" dirty="0"/>
              <a:t> /.*	list all hidden files in the root directory, and 		files in the hidden subdirectory under the 			root directory</a:t>
            </a:r>
          </a:p>
          <a:p>
            <a:pPr lvl="1"/>
            <a:r>
              <a:rPr lang="en-US" dirty="0" err="1"/>
              <a:t>ls</a:t>
            </a:r>
            <a:r>
              <a:rPr lang="en-US" dirty="0"/>
              <a:t> .*/	list all hidden sub-directories</a:t>
            </a:r>
          </a:p>
        </p:txBody>
      </p:sp>
    </p:spTree>
    <p:extLst>
      <p:ext uri="{BB962C8B-B14F-4D97-AF65-F5344CB8AC3E}">
        <p14:creationId xmlns:p14="http://schemas.microsoft.com/office/powerpoint/2010/main" val="35322715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View File Metadata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file</a:t>
            </a:r>
          </a:p>
          <a:p>
            <a:pPr lvl="1"/>
            <a:r>
              <a:rPr lang="en-US" dirty="0"/>
              <a:t>This command describes the type of file(s).</a:t>
            </a:r>
          </a:p>
          <a:p>
            <a:pPr marL="1005840" lvl="2"/>
            <a:r>
              <a:rPr lang="en-US" dirty="0"/>
              <a:t>file </a:t>
            </a:r>
            <a:r>
              <a:rPr lang="en-US" dirty="0" err="1"/>
              <a:t>examplefile</a:t>
            </a:r>
            <a:endParaRPr lang="en-US" dirty="0"/>
          </a:p>
          <a:p>
            <a:pPr marL="1005840" lvl="2"/>
            <a:r>
              <a:rPr lang="en-US" dirty="0"/>
              <a:t>file *</a:t>
            </a:r>
          </a:p>
          <a:p>
            <a:pPr lvl="1"/>
            <a:endParaRPr lang="en-US" dirty="0"/>
          </a:p>
          <a:p>
            <a:r>
              <a:rPr lang="en-US" dirty="0"/>
              <a:t>stat</a:t>
            </a:r>
          </a:p>
          <a:p>
            <a:pPr lvl="1"/>
            <a:r>
              <a:rPr lang="en-US" dirty="0"/>
              <a:t>This command display detailed information of a file</a:t>
            </a:r>
          </a:p>
          <a:p>
            <a:pPr marL="1005840" lvl="2"/>
            <a:r>
              <a:rPr lang="en-US" dirty="0"/>
              <a:t>stat </a:t>
            </a:r>
            <a:r>
              <a:rPr lang="en-US" dirty="0" err="1"/>
              <a:t>examplefile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753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Copy/Move Files and Directories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cp</a:t>
            </a:r>
            <a:endParaRPr lang="en-US" dirty="0"/>
          </a:p>
          <a:p>
            <a:pPr lvl="1"/>
            <a:r>
              <a:rPr lang="en-US" dirty="0"/>
              <a:t>Copy files/directories</a:t>
            </a:r>
          </a:p>
          <a:p>
            <a:pPr lvl="1"/>
            <a:r>
              <a:rPr lang="en-US" dirty="0" err="1"/>
              <a:t>cp</a:t>
            </a:r>
            <a:r>
              <a:rPr lang="en-US" dirty="0"/>
              <a:t> [source] [destination] (Note: default is to overwrite)</a:t>
            </a:r>
          </a:p>
          <a:p>
            <a:pPr marL="1005840" lvl="2"/>
            <a:r>
              <a:rPr lang="en-US" dirty="0" err="1"/>
              <a:t>cp</a:t>
            </a:r>
            <a:r>
              <a:rPr lang="en-US" dirty="0"/>
              <a:t> ../file1 file2	//copy file1 from the parent directory to current directory 		as file2 (renamed)</a:t>
            </a:r>
          </a:p>
          <a:p>
            <a:pPr marL="1005840" lvl="2"/>
            <a:r>
              <a:rPr lang="en-US" dirty="0" err="1"/>
              <a:t>cp</a:t>
            </a:r>
            <a:r>
              <a:rPr lang="en-US" dirty="0"/>
              <a:t> ../file1 .	//copy file1 from the parent directory to current directory 		as file1 (not renamed)</a:t>
            </a:r>
          </a:p>
          <a:p>
            <a:pPr lvl="1"/>
            <a:r>
              <a:rPr lang="en-US" dirty="0"/>
              <a:t>-i		prompt for overwrite choices</a:t>
            </a:r>
          </a:p>
          <a:p>
            <a:pPr lvl="1"/>
            <a:r>
              <a:rPr lang="en-US" dirty="0"/>
              <a:t>-r	copy all files from a directory and its sub-directories</a:t>
            </a:r>
          </a:p>
          <a:p>
            <a:pPr lvl="1"/>
            <a:endParaRPr lang="en-US" dirty="0"/>
          </a:p>
          <a:p>
            <a:r>
              <a:rPr lang="en-US" dirty="0"/>
              <a:t>mv</a:t>
            </a:r>
          </a:p>
          <a:p>
            <a:pPr lvl="1"/>
            <a:r>
              <a:rPr lang="en-US" dirty="0"/>
              <a:t>Move (rename) files/directories</a:t>
            </a:r>
          </a:p>
          <a:p>
            <a:pPr lvl="1"/>
            <a:r>
              <a:rPr lang="en-US" dirty="0"/>
              <a:t>mv [source] [destination] (Note: default is to overwrite)</a:t>
            </a:r>
          </a:p>
          <a:p>
            <a:pPr lvl="2"/>
            <a:r>
              <a:rPr lang="en-US" dirty="0"/>
              <a:t>mv ../file1 /root/Documents</a:t>
            </a:r>
          </a:p>
          <a:p>
            <a:pPr lvl="2"/>
            <a:r>
              <a:rPr lang="en-US" dirty="0"/>
              <a:t>mv file1 file2 (rename if in the same directory)</a:t>
            </a:r>
          </a:p>
          <a:p>
            <a:pPr lvl="2"/>
            <a:r>
              <a:rPr lang="en-US" dirty="0"/>
              <a:t>mv files1 ../file2 (move to the parent directory and rename</a:t>
            </a:r>
          </a:p>
          <a:p>
            <a:pPr lvl="2"/>
            <a:r>
              <a:rPr lang="en-US" dirty="0"/>
              <a:t>-I prompt for overwrite choices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file system is a set of data structures that represent and organize the system’s storage resources</a:t>
            </a:r>
          </a:p>
          <a:p>
            <a:pPr lvl="1"/>
            <a:endParaRPr lang="en-US" dirty="0"/>
          </a:p>
          <a:p>
            <a:r>
              <a:rPr lang="en-US" dirty="0"/>
              <a:t>Common types of disk file systems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NTFS: used for Windows NT, and more recent Windows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FAT, FAT32: used for DOS, earlier Windows, and many removable storage devices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ext2, ext3, ext4: used for Linux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ISO 9660, UDF: used for optical disks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File System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Create and Delete Directory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mkdir</a:t>
            </a:r>
            <a:endParaRPr lang="en-US" dirty="0"/>
          </a:p>
          <a:p>
            <a:pPr lvl="1"/>
            <a:r>
              <a:rPr lang="en-US" dirty="0"/>
              <a:t>Create directory			</a:t>
            </a:r>
          </a:p>
          <a:p>
            <a:pPr lvl="1"/>
            <a:r>
              <a:rPr lang="en-US" dirty="0" err="1"/>
              <a:t>mkdir</a:t>
            </a:r>
            <a:r>
              <a:rPr lang="en-US" dirty="0"/>
              <a:t> </a:t>
            </a:r>
            <a:r>
              <a:rPr lang="en-US" i="1" dirty="0"/>
              <a:t>[directory name]</a:t>
            </a:r>
          </a:p>
          <a:p>
            <a:pPr lvl="1"/>
            <a:r>
              <a:rPr lang="en-US" dirty="0"/>
              <a:t>Options</a:t>
            </a:r>
          </a:p>
          <a:p>
            <a:pPr lvl="2">
              <a:buNone/>
            </a:pPr>
            <a:r>
              <a:rPr lang="en-US" dirty="0"/>
              <a:t>-p	No error if existing, make parent directories as needed.</a:t>
            </a:r>
          </a:p>
          <a:p>
            <a:pPr lvl="1"/>
            <a:endParaRPr lang="en-US" dirty="0"/>
          </a:p>
          <a:p>
            <a:r>
              <a:rPr lang="en-US" dirty="0" err="1"/>
              <a:t>rmdir</a:t>
            </a:r>
            <a:endParaRPr lang="en-US" dirty="0"/>
          </a:p>
          <a:p>
            <a:pPr lvl="1"/>
            <a:r>
              <a:rPr lang="en-US" dirty="0"/>
              <a:t>Delete directory</a:t>
            </a:r>
          </a:p>
          <a:p>
            <a:pPr lvl="1"/>
            <a:r>
              <a:rPr lang="en-US" dirty="0" err="1"/>
              <a:t>rmdir</a:t>
            </a:r>
            <a:r>
              <a:rPr lang="en-US" dirty="0"/>
              <a:t> </a:t>
            </a:r>
            <a:r>
              <a:rPr lang="en-US" i="1" dirty="0"/>
              <a:t>[directory name]</a:t>
            </a:r>
          </a:p>
          <a:p>
            <a:pPr lvl="1"/>
            <a:r>
              <a:rPr lang="en-US" dirty="0"/>
              <a:t>Option</a:t>
            </a:r>
          </a:p>
          <a:p>
            <a:pPr lvl="2">
              <a:buNone/>
            </a:pPr>
            <a:r>
              <a:rPr lang="en-US" dirty="0"/>
              <a:t>-p	Remove DIRECTORY and its ancestors. </a:t>
            </a:r>
            <a:br>
              <a:rPr lang="en-US" dirty="0"/>
            </a:br>
            <a:r>
              <a:rPr lang="en-US" dirty="0"/>
              <a:t>	E.g., `</a:t>
            </a:r>
            <a:r>
              <a:rPr lang="en-US" dirty="0" err="1"/>
              <a:t>rmdir</a:t>
            </a:r>
            <a:r>
              <a:rPr lang="en-US" dirty="0"/>
              <a:t> -p a/b/c' is similar to `</a:t>
            </a:r>
            <a:r>
              <a:rPr lang="en-US" dirty="0" err="1"/>
              <a:t>rmdir</a:t>
            </a:r>
            <a:r>
              <a:rPr lang="en-US" dirty="0"/>
              <a:t> a/b/c a/b a'.</a:t>
            </a:r>
          </a:p>
          <a:p>
            <a:pPr lvl="2"/>
            <a:endParaRPr lang="en-US" dirty="0"/>
          </a:p>
          <a:p>
            <a:pPr lvl="1"/>
            <a:endParaRPr lang="en-US" i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6417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Removing Directory and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rm</a:t>
            </a:r>
            <a:endParaRPr lang="en-US" dirty="0"/>
          </a:p>
          <a:p>
            <a:pPr lvl="1"/>
            <a:r>
              <a:rPr lang="en-US" dirty="0"/>
              <a:t>Deletes a file without confirmation (by default).</a:t>
            </a:r>
          </a:p>
          <a:p>
            <a:pPr lvl="1"/>
            <a:endParaRPr lang="en-US" dirty="0"/>
          </a:p>
          <a:p>
            <a:r>
              <a:rPr lang="en-US" dirty="0"/>
              <a:t>Options</a:t>
            </a:r>
          </a:p>
          <a:p>
            <a:pPr lvl="1"/>
            <a:r>
              <a:rPr lang="en-US" dirty="0"/>
              <a:t>-</a:t>
            </a:r>
            <a:r>
              <a:rPr lang="en-US" dirty="0" err="1"/>
              <a:t>i</a:t>
            </a:r>
            <a:r>
              <a:rPr lang="en-US" dirty="0"/>
              <a:t>:	interactive. Prompted for confirmation of deletion</a:t>
            </a:r>
          </a:p>
          <a:p>
            <a:pPr lvl="1"/>
            <a:r>
              <a:rPr lang="en-US" dirty="0"/>
              <a:t>-r:	recursive. Delete all file and sub-directories.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ln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560" y="1614678"/>
            <a:ext cx="9723120" cy="2585323"/>
          </a:xfrm>
        </p:spPr>
        <p:txBody>
          <a:bodyPr/>
          <a:lstStyle/>
          <a:p>
            <a:r>
              <a:rPr lang="en-US" dirty="0"/>
              <a:t>Create a hard link</a:t>
            </a:r>
          </a:p>
          <a:p>
            <a:pPr lvl="1"/>
            <a:r>
              <a:rPr lang="en-US" dirty="0" err="1"/>
              <a:t>ln</a:t>
            </a:r>
            <a:r>
              <a:rPr lang="en-US" dirty="0"/>
              <a:t> [target file] [link name]</a:t>
            </a:r>
          </a:p>
          <a:p>
            <a:pPr lvl="1"/>
            <a:r>
              <a:rPr lang="en-US" dirty="0"/>
              <a:t>Example:</a:t>
            </a:r>
          </a:p>
          <a:p>
            <a:pPr marL="1005840" lvl="2"/>
            <a:r>
              <a:rPr lang="en-US" dirty="0" err="1"/>
              <a:t>ln</a:t>
            </a:r>
            <a:r>
              <a:rPr lang="en-US" dirty="0"/>
              <a:t> Documents/file1 </a:t>
            </a:r>
            <a:r>
              <a:rPr lang="en-US" dirty="0" err="1"/>
              <a:t>linka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Create a soft link -s</a:t>
            </a:r>
          </a:p>
          <a:p>
            <a:pPr lvl="1"/>
            <a:r>
              <a:rPr lang="en-US" dirty="0"/>
              <a:t>Example:</a:t>
            </a:r>
          </a:p>
          <a:p>
            <a:pPr marL="1005840" lvl="2"/>
            <a:r>
              <a:rPr lang="en-US" dirty="0" err="1"/>
              <a:t>ln</a:t>
            </a:r>
            <a:r>
              <a:rPr lang="en-US" dirty="0"/>
              <a:t> -s Documents/file1 </a:t>
            </a:r>
            <a:r>
              <a:rPr lang="en-US" dirty="0" err="1"/>
              <a:t>linka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chmod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Syntax</a:t>
            </a:r>
          </a:p>
          <a:p>
            <a:pPr lvl="1"/>
            <a:r>
              <a:rPr lang="en-US" dirty="0" err="1"/>
              <a:t>chmod</a:t>
            </a:r>
            <a:r>
              <a:rPr lang="en-US" dirty="0"/>
              <a:t> [permission setting] files</a:t>
            </a:r>
          </a:p>
          <a:p>
            <a:pPr lvl="1"/>
            <a:endParaRPr lang="en-US" dirty="0"/>
          </a:p>
          <a:p>
            <a:r>
              <a:rPr lang="en-US" dirty="0"/>
              <a:t>Permission settings</a:t>
            </a:r>
          </a:p>
          <a:p>
            <a:pPr lvl="1"/>
            <a:r>
              <a:rPr lang="en-US" dirty="0"/>
              <a:t>+ 	add permission</a:t>
            </a:r>
          </a:p>
          <a:p>
            <a:pPr lvl="1"/>
            <a:r>
              <a:rPr lang="en-US" dirty="0"/>
              <a:t>- 		remove permission</a:t>
            </a:r>
          </a:p>
          <a:p>
            <a:pPr lvl="1"/>
            <a:r>
              <a:rPr lang="en-US" dirty="0"/>
              <a:t>=		directly set permission</a:t>
            </a:r>
          </a:p>
          <a:p>
            <a:pPr lvl="1"/>
            <a:r>
              <a:rPr lang="en-US" dirty="0"/>
              <a:t>a		all</a:t>
            </a:r>
          </a:p>
          <a:p>
            <a:pPr lvl="1"/>
            <a:r>
              <a:rPr lang="en-US" dirty="0"/>
              <a:t>u		user (owner)</a:t>
            </a:r>
          </a:p>
          <a:p>
            <a:pPr lvl="1"/>
            <a:r>
              <a:rPr lang="en-US" dirty="0"/>
              <a:t>g		group</a:t>
            </a:r>
          </a:p>
          <a:p>
            <a:pPr lvl="1"/>
            <a:r>
              <a:rPr lang="en-US" dirty="0"/>
              <a:t>o		others</a:t>
            </a:r>
          </a:p>
          <a:p>
            <a:pPr lvl="1"/>
            <a:endParaRPr lang="en-US" dirty="0"/>
          </a:p>
          <a:p>
            <a:r>
              <a:rPr lang="en-US" dirty="0"/>
              <a:t>Examples</a:t>
            </a:r>
          </a:p>
          <a:p>
            <a:pPr lvl="1"/>
            <a:r>
              <a:rPr lang="en-US" dirty="0" err="1"/>
              <a:t>u+w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Adds write permission for the owner of the file</a:t>
            </a:r>
          </a:p>
          <a:p>
            <a:pPr lvl="1"/>
            <a:r>
              <a:rPr lang="en-US" dirty="0" err="1"/>
              <a:t>ug</a:t>
            </a:r>
            <a:r>
              <a:rPr lang="en-US" dirty="0"/>
              <a:t>=</a:t>
            </a:r>
            <a:r>
              <a:rPr lang="en-US" dirty="0" err="1"/>
              <a:t>rw,o</a:t>
            </a:r>
            <a:r>
              <a:rPr lang="en-US" dirty="0"/>
              <a:t>=r</a:t>
            </a:r>
          </a:p>
          <a:p>
            <a:pPr lvl="2"/>
            <a:r>
              <a:rPr lang="en-US" dirty="0"/>
              <a:t>Gives r/w permission to owner and group, and read permission to others</a:t>
            </a:r>
          </a:p>
          <a:p>
            <a:pPr lvl="1"/>
            <a:r>
              <a:rPr lang="en-US" dirty="0"/>
              <a:t>a-x</a:t>
            </a:r>
          </a:p>
          <a:p>
            <a:pPr lvl="2"/>
            <a:r>
              <a:rPr lang="en-US" dirty="0"/>
              <a:t>Removes execute permission for all categories (owner/group/other)</a:t>
            </a:r>
          </a:p>
          <a:p>
            <a:pPr lvl="1"/>
            <a:r>
              <a:rPr lang="en-US" dirty="0"/>
              <a:t>g=u </a:t>
            </a:r>
          </a:p>
          <a:p>
            <a:pPr lvl="2"/>
            <a:r>
              <a:rPr lang="en-US" dirty="0"/>
              <a:t>Makes the group permissions be the same as the owner permissions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File system</a:t>
            </a:r>
          </a:p>
          <a:p>
            <a:pPr lvl="1"/>
            <a:r>
              <a:rPr lang="en-US" dirty="0" err="1"/>
              <a:t>inode</a:t>
            </a:r>
            <a:endParaRPr lang="en-US" dirty="0"/>
          </a:p>
          <a:p>
            <a:pPr lvl="1"/>
            <a:r>
              <a:rPr lang="en-US" dirty="0"/>
              <a:t>File, directory, working directory </a:t>
            </a:r>
          </a:p>
          <a:p>
            <a:pPr lvl="1"/>
            <a:r>
              <a:rPr lang="en-US" dirty="0"/>
              <a:t>Path, absolute path, relative path</a:t>
            </a:r>
          </a:p>
          <a:p>
            <a:pPr lvl="1"/>
            <a:r>
              <a:rPr lang="en-US" dirty="0"/>
              <a:t>Link, symbolic link, hard link</a:t>
            </a:r>
          </a:p>
          <a:p>
            <a:pPr lvl="1"/>
            <a:r>
              <a:rPr lang="en-US" dirty="0"/>
              <a:t>File permission symbols, octal number meanings</a:t>
            </a:r>
          </a:p>
          <a:p>
            <a:pPr lvl="1"/>
            <a:endParaRPr lang="en-US" dirty="0"/>
          </a:p>
          <a:p>
            <a:r>
              <a:rPr lang="en-US" dirty="0"/>
              <a:t>Key practices</a:t>
            </a:r>
          </a:p>
          <a:p>
            <a:pPr lvl="1"/>
            <a:r>
              <a:rPr lang="en-US" dirty="0"/>
              <a:t>Use the following commands for common file system operations</a:t>
            </a:r>
          </a:p>
          <a:p>
            <a:pPr lvl="2"/>
            <a:r>
              <a:rPr lang="en-US" dirty="0"/>
              <a:t>Navigate and view files and directories: </a:t>
            </a:r>
            <a:r>
              <a:rPr lang="en-US" dirty="0" err="1"/>
              <a:t>ls</a:t>
            </a:r>
            <a:r>
              <a:rPr lang="en-US" dirty="0"/>
              <a:t>, </a:t>
            </a:r>
            <a:r>
              <a:rPr lang="en-US" dirty="0" err="1"/>
              <a:t>cd</a:t>
            </a:r>
            <a:r>
              <a:rPr lang="en-US" dirty="0"/>
              <a:t>, </a:t>
            </a:r>
            <a:r>
              <a:rPr lang="en-US" dirty="0" err="1"/>
              <a:t>pwd</a:t>
            </a:r>
            <a:endParaRPr lang="en-US" dirty="0"/>
          </a:p>
          <a:p>
            <a:pPr lvl="2"/>
            <a:r>
              <a:rPr lang="en-US" dirty="0"/>
              <a:t>Manipulate files: </a:t>
            </a:r>
            <a:r>
              <a:rPr lang="en-US" dirty="0" err="1"/>
              <a:t>mkdir</a:t>
            </a:r>
            <a:r>
              <a:rPr lang="en-US" dirty="0"/>
              <a:t>, cp, </a:t>
            </a:r>
            <a:r>
              <a:rPr lang="en-US" dirty="0" err="1"/>
              <a:t>mv</a:t>
            </a:r>
            <a:r>
              <a:rPr lang="en-US" dirty="0"/>
              <a:t>, </a:t>
            </a:r>
            <a:r>
              <a:rPr lang="en-US" dirty="0" err="1"/>
              <a:t>rm</a:t>
            </a:r>
            <a:r>
              <a:rPr lang="en-US" dirty="0"/>
              <a:t>, </a:t>
            </a:r>
            <a:r>
              <a:rPr lang="en-US" dirty="0" err="1"/>
              <a:t>rmdir</a:t>
            </a:r>
            <a:r>
              <a:rPr lang="en-US" dirty="0"/>
              <a:t>, </a:t>
            </a:r>
            <a:r>
              <a:rPr lang="en-US" dirty="0" err="1"/>
              <a:t>ln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View file attributes: file, stat, (</a:t>
            </a:r>
            <a:r>
              <a:rPr lang="en-US" dirty="0" err="1"/>
              <a:t>ls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Permission: </a:t>
            </a:r>
            <a:r>
              <a:rPr lang="en-US" dirty="0" err="1"/>
              <a:t>chmod</a:t>
            </a:r>
            <a:r>
              <a:rPr lang="en-US" dirty="0"/>
              <a:t>, </a:t>
            </a:r>
            <a:r>
              <a:rPr lang="en-US" dirty="0" err="1"/>
              <a:t>umask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5671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File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=&gt; Alias </a:t>
            </a:r>
            <a:r>
              <a:rPr lang="en-US" dirty="0" err="1"/>
              <a:t>rm</a:t>
            </a:r>
            <a:r>
              <a:rPr lang="en-US" dirty="0"/>
              <a:t> / </a:t>
            </a:r>
            <a:r>
              <a:rPr lang="en-US" dirty="0" err="1"/>
              <a:t>mv</a:t>
            </a:r>
            <a:r>
              <a:rPr lang="en-US" dirty="0"/>
              <a:t> / cp command as </a:t>
            </a:r>
            <a:r>
              <a:rPr lang="en-US" dirty="0" err="1"/>
              <a:t>rm</a:t>
            </a:r>
            <a:r>
              <a:rPr lang="en-US" dirty="0"/>
              <a:t> -</a:t>
            </a:r>
            <a:r>
              <a:rPr lang="en-US" dirty="0" err="1"/>
              <a:t>i</a:t>
            </a:r>
            <a:r>
              <a:rPr lang="en-US" dirty="0"/>
              <a:t> / </a:t>
            </a:r>
            <a:r>
              <a:rPr lang="en-US" dirty="0" err="1"/>
              <a:t>mv</a:t>
            </a:r>
            <a:r>
              <a:rPr lang="en-US" dirty="0"/>
              <a:t> -</a:t>
            </a:r>
            <a:r>
              <a:rPr lang="en-US" dirty="0" err="1"/>
              <a:t>i</a:t>
            </a:r>
            <a:br>
              <a:rPr lang="en-US" dirty="0"/>
            </a:br>
            <a:r>
              <a:rPr lang="en-US" dirty="0"/>
              <a:t>alias cp='cp -</a:t>
            </a:r>
            <a:r>
              <a:rPr lang="en-US" dirty="0" err="1"/>
              <a:t>i</a:t>
            </a:r>
            <a:r>
              <a:rPr lang="en-US" dirty="0"/>
              <a:t>'</a:t>
            </a:r>
            <a:br>
              <a:rPr lang="en-US" dirty="0"/>
            </a:br>
            <a:r>
              <a:rPr lang="en-US" dirty="0"/>
              <a:t>alias </a:t>
            </a:r>
            <a:r>
              <a:rPr lang="en-US" dirty="0" err="1"/>
              <a:t>mv</a:t>
            </a:r>
            <a:r>
              <a:rPr lang="en-US" dirty="0"/>
              <a:t>='</a:t>
            </a:r>
            <a:r>
              <a:rPr lang="en-US" dirty="0" err="1"/>
              <a:t>mv</a:t>
            </a:r>
            <a:r>
              <a:rPr lang="en-US" dirty="0"/>
              <a:t> -</a:t>
            </a:r>
            <a:r>
              <a:rPr lang="en-US" dirty="0" err="1"/>
              <a:t>i</a:t>
            </a:r>
            <a:r>
              <a:rPr lang="en-US" dirty="0"/>
              <a:t>'</a:t>
            </a:r>
            <a:br>
              <a:rPr lang="en-US" dirty="0"/>
            </a:br>
            <a:r>
              <a:rPr lang="en-US" dirty="0"/>
              <a:t>alias </a:t>
            </a:r>
            <a:r>
              <a:rPr lang="en-US" dirty="0" err="1"/>
              <a:t>rm</a:t>
            </a:r>
            <a:r>
              <a:rPr lang="en-US" dirty="0"/>
              <a:t>='</a:t>
            </a:r>
            <a:r>
              <a:rPr lang="en-US" dirty="0" err="1"/>
              <a:t>rm</a:t>
            </a:r>
            <a:r>
              <a:rPr lang="en-US" dirty="0"/>
              <a:t> -</a:t>
            </a:r>
            <a:r>
              <a:rPr lang="en-US" dirty="0" err="1"/>
              <a:t>i</a:t>
            </a:r>
            <a:r>
              <a:rPr lang="en-US" dirty="0"/>
              <a:t>'</a:t>
            </a:r>
            <a:br>
              <a:rPr lang="en-US" dirty="0"/>
            </a:br>
            <a:endParaRPr lang="en-US" dirty="0"/>
          </a:p>
          <a:p>
            <a:r>
              <a:rPr lang="en-US" dirty="0"/>
              <a:t>=&gt; Make important file copy before editing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67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Linux File System Structure</a:t>
            </a:r>
          </a:p>
        </p:txBody>
      </p:sp>
      <p:pic>
        <p:nvPicPr>
          <p:cNvPr id="5" name="Picture 4" descr="Illustration of File System Structure" title="File System Stru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844" y="3505200"/>
            <a:ext cx="8237938" cy="2971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618" y="838200"/>
            <a:ext cx="8560981" cy="2895493"/>
          </a:xfrm>
        </p:spPr>
        <p:txBody>
          <a:bodyPr>
            <a:normAutofit/>
          </a:bodyPr>
          <a:lstStyle/>
          <a:p>
            <a:r>
              <a:rPr lang="en-US" dirty="0"/>
              <a:t>Basic components of a Linux file 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inode</a:t>
            </a:r>
            <a:r>
              <a:rPr lang="en-US" dirty="0"/>
              <a:t> blocks: containing file metadata including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inode</a:t>
            </a:r>
            <a:r>
              <a:rPr lang="en-US" dirty="0"/>
              <a:t> number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File types, timestamp, permissions, etc.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Pointers to data (content) blocks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Data blocks: actual file content. For directory's content block, </a:t>
            </a:r>
            <a:r>
              <a:rPr lang="en-US" b="1" dirty="0"/>
              <a:t>file names and </a:t>
            </a:r>
            <a:r>
              <a:rPr lang="en-US" b="1" dirty="0" err="1"/>
              <a:t>inode</a:t>
            </a:r>
            <a:r>
              <a:rPr lang="en-US" b="1" dirty="0"/>
              <a:t> numbers </a:t>
            </a:r>
            <a:r>
              <a:rPr lang="en-US" dirty="0"/>
              <a:t>are stored in it.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These two type of blocks are stored in different place of the hard drive.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958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Inode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inode</a:t>
            </a:r>
            <a:r>
              <a:rPr lang="en-US" dirty="0"/>
              <a:t> block contains file metadata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Inode</a:t>
            </a:r>
            <a:r>
              <a:rPr lang="en-US" dirty="0"/>
              <a:t> number: a unique number assigned to a file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File 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Timestamp: access, content change, metadata change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File size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Number of links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File permissions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Owner and group 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Data block pointers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Other extended information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Note there is </a:t>
            </a:r>
            <a:r>
              <a:rPr lang="en-US" b="1" u="sng" dirty="0"/>
              <a:t>NO file name </a:t>
            </a:r>
            <a:r>
              <a:rPr lang="en-US" dirty="0"/>
              <a:t>stored in </a:t>
            </a:r>
            <a:r>
              <a:rPr lang="en-US" dirty="0" err="1"/>
              <a:t>inode</a:t>
            </a:r>
            <a:r>
              <a:rPr lang="en-US" dirty="0"/>
              <a:t> blocks. Files names are stored in directory's content block.</a:t>
            </a:r>
          </a:p>
          <a:p>
            <a:pPr lvl="1"/>
            <a:endParaRPr lang="en-US" dirty="0"/>
          </a:p>
          <a:p>
            <a:r>
              <a:rPr lang="en-US" dirty="0"/>
              <a:t>Use "</a:t>
            </a:r>
            <a:r>
              <a:rPr lang="en-US" dirty="0" err="1"/>
              <a:t>ls</a:t>
            </a:r>
            <a:r>
              <a:rPr lang="en-US" dirty="0"/>
              <a:t>" or "stat" command to view most of these data</a:t>
            </a:r>
          </a:p>
        </p:txBody>
      </p:sp>
    </p:spTree>
    <p:extLst>
      <p:ext uri="{BB962C8B-B14F-4D97-AF65-F5344CB8AC3E}">
        <p14:creationId xmlns:p14="http://schemas.microsoft.com/office/powerpoint/2010/main" val="3999506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File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Unix way</a:t>
            </a:r>
          </a:p>
          <a:p>
            <a:pPr lvl="1"/>
            <a:r>
              <a:rPr lang="en-US" dirty="0"/>
              <a:t>Every object is treated as a file and mapped to the file system, including directories, devices, etc.</a:t>
            </a:r>
          </a:p>
          <a:p>
            <a:pPr lvl="1"/>
            <a:endParaRPr lang="en-US" dirty="0"/>
          </a:p>
          <a:p>
            <a:r>
              <a:rPr lang="en-US" dirty="0"/>
              <a:t>File 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Regular file: </a:t>
            </a:r>
            <a:r>
              <a:rPr lang="en-US" dirty="0"/>
              <a:t>files that contain content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Directory:</a:t>
            </a:r>
            <a:r>
              <a:rPr lang="en-US" dirty="0"/>
              <a:t> a holder for other files</a:t>
            </a: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Symbolic link: </a:t>
            </a:r>
            <a:r>
              <a:rPr lang="en-US" dirty="0"/>
              <a:t>a pointer to other files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Character device file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Block device file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Local domain socket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Named pipe</a:t>
            </a:r>
          </a:p>
          <a:p>
            <a:pPr lvl="1"/>
            <a:endParaRPr lang="en-US" dirty="0"/>
          </a:p>
          <a:p>
            <a:r>
              <a:rPr lang="en-US" dirty="0"/>
              <a:t>Use “file” command and “</a:t>
            </a:r>
            <a:r>
              <a:rPr lang="en-US" dirty="0" err="1"/>
              <a:t>ls</a:t>
            </a:r>
            <a:r>
              <a:rPr lang="en-US" dirty="0"/>
              <a:t>” command to find out file types</a:t>
            </a:r>
          </a:p>
        </p:txBody>
      </p:sp>
    </p:spTree>
    <p:extLst>
      <p:ext uri="{BB962C8B-B14F-4D97-AF65-F5344CB8AC3E}">
        <p14:creationId xmlns:p14="http://schemas.microsoft.com/office/powerpoint/2010/main" val="545307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llustration of tree structure of directory and ordinary files. " title="directories and ordinary fil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285257"/>
            <a:ext cx="8903253" cy="316335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86837"/>
            <a:ext cx="8610600" cy="2598420"/>
          </a:xfrm>
        </p:spPr>
        <p:txBody>
          <a:bodyPr>
            <a:normAutofit/>
          </a:bodyPr>
          <a:lstStyle/>
          <a:p>
            <a:r>
              <a:rPr lang="en-US" dirty="0"/>
              <a:t>Directory is a special file that contains entries of other files/directories</a:t>
            </a:r>
          </a:p>
          <a:p>
            <a:pPr lvl="1"/>
            <a:r>
              <a:rPr lang="en-US" dirty="0"/>
              <a:t>For each entry, the file name and </a:t>
            </a:r>
            <a:r>
              <a:rPr lang="en-US" dirty="0" err="1"/>
              <a:t>inode</a:t>
            </a:r>
            <a:r>
              <a:rPr lang="en-US" dirty="0"/>
              <a:t> are recorded </a:t>
            </a:r>
          </a:p>
          <a:p>
            <a:pPr lvl="1"/>
            <a:endParaRPr lang="en-US" dirty="0"/>
          </a:p>
          <a:p>
            <a:r>
              <a:rPr lang="en-US" dirty="0"/>
              <a:t>The complete structure of directories is a tree (hierarchical) structure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Directory Hierarchy</a:t>
            </a:r>
          </a:p>
        </p:txBody>
      </p:sp>
    </p:spTree>
    <p:extLst>
      <p:ext uri="{BB962C8B-B14F-4D97-AF65-F5344CB8AC3E}">
        <p14:creationId xmlns:p14="http://schemas.microsoft.com/office/powerpoint/2010/main" val="2214359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Directory Terminologies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Current directory (working directory)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directory you are in at a given time, sometimes called the current working directory. The </a:t>
            </a:r>
            <a:r>
              <a:rPr lang="en-US" dirty="0" err="1"/>
              <a:t>pwd</a:t>
            </a:r>
            <a:r>
              <a:rPr lang="en-US" dirty="0"/>
              <a:t> (print working directory) command will tell you the name of the current directory.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Using a single dot "." to represent the working (current) directory – most of the time you don't really use it.</a:t>
            </a:r>
          </a:p>
          <a:p>
            <a:pPr lvl="1"/>
            <a:endParaRPr lang="en-US" dirty="0"/>
          </a:p>
          <a:p>
            <a:r>
              <a:rPr lang="en-US" dirty="0"/>
              <a:t>Parent directory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directory above the current one. Every directory except the top level has a parent.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Using double dots ".." to represent the parent directory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example, if you are in the /</a:t>
            </a:r>
            <a:r>
              <a:rPr lang="en-US" dirty="0" err="1"/>
              <a:t>usr</a:t>
            </a:r>
            <a:r>
              <a:rPr lang="en-US" dirty="0"/>
              <a:t>/spool directory, then ../ or /</a:t>
            </a:r>
            <a:r>
              <a:rPr lang="en-US" dirty="0" err="1"/>
              <a:t>usr</a:t>
            </a:r>
            <a:r>
              <a:rPr lang="en-US" dirty="0"/>
              <a:t> is the parent. </a:t>
            </a:r>
          </a:p>
          <a:p>
            <a:pPr lvl="1"/>
            <a:endParaRPr lang="en-US" dirty="0"/>
          </a:p>
          <a:p>
            <a:r>
              <a:rPr lang="en-US" dirty="0"/>
              <a:t>Every directory has at least two files (directories): . and ..</a:t>
            </a:r>
          </a:p>
          <a:p>
            <a:pPr lvl="1"/>
            <a:endParaRPr lang="en-US" dirty="0"/>
          </a:p>
          <a:p>
            <a:r>
              <a:rPr lang="en-US" dirty="0"/>
              <a:t>Home directory (personal directory)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 user's personal directory. The user normally has complete control over all files stored in directories beneath the home directory. Exception: the root user can go everywhere.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"~" to represent the home directory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example: if the username is </a:t>
            </a:r>
            <a:r>
              <a:rPr lang="en-US" dirty="0" err="1"/>
              <a:t>gzheng</a:t>
            </a:r>
            <a:r>
              <a:rPr lang="en-US" dirty="0"/>
              <a:t>, then your home directory is /home/</a:t>
            </a:r>
            <a:r>
              <a:rPr lang="en-US" dirty="0" err="1"/>
              <a:t>gzheng</a:t>
            </a:r>
            <a:r>
              <a:rPr lang="en-US" dirty="0"/>
              <a:t>/, or ~/ ; ~/Documents is same as /home/</a:t>
            </a:r>
            <a:r>
              <a:rPr lang="en-US" dirty="0" err="1"/>
              <a:t>gzheng</a:t>
            </a:r>
            <a:r>
              <a:rPr lang="en-US" dirty="0"/>
              <a:t>/Documents</a:t>
            </a:r>
          </a:p>
        </p:txBody>
      </p:sp>
    </p:spTree>
    <p:extLst>
      <p:ext uri="{BB962C8B-B14F-4D97-AF65-F5344CB8AC3E}">
        <p14:creationId xmlns:p14="http://schemas.microsoft.com/office/powerpoint/2010/main" val="1970802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8001000" cy="536448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Path defines the complete reference name to a file</a:t>
            </a:r>
          </a:p>
          <a:p>
            <a:pPr lvl="1"/>
            <a:r>
              <a:rPr lang="en-US" sz="1600" dirty="0"/>
              <a:t>Unique for each file</a:t>
            </a:r>
          </a:p>
          <a:p>
            <a:pPr lvl="1"/>
            <a:endParaRPr lang="en-US" sz="1600" dirty="0"/>
          </a:p>
          <a:p>
            <a:r>
              <a:rPr lang="en-US" sz="2800" dirty="0">
                <a:latin typeface="+mn-lt"/>
              </a:rPr>
              <a:t>Type</a:t>
            </a:r>
          </a:p>
          <a:p>
            <a:pPr lvl="1"/>
            <a:r>
              <a:rPr lang="en-US" sz="1600" dirty="0"/>
              <a:t>Absolute: starting from the root “/”. You may use the same path to refer to the file no matter where you are.</a:t>
            </a:r>
          </a:p>
          <a:p>
            <a:pPr lvl="1"/>
            <a:r>
              <a:rPr lang="en-US" sz="1600" dirty="0"/>
              <a:t>Relative: the path to a file is relative to the current (working) directory. It varies depending on where you are.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File Path</a:t>
            </a:r>
          </a:p>
        </p:txBody>
      </p:sp>
    </p:spTree>
    <p:extLst>
      <p:ext uri="{BB962C8B-B14F-4D97-AF65-F5344CB8AC3E}">
        <p14:creationId xmlns:p14="http://schemas.microsoft.com/office/powerpoint/2010/main" val="2622070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2389</Words>
  <Application>Microsoft Office PowerPoint</Application>
  <PresentationFormat>Custom</PresentationFormat>
  <Paragraphs>355</Paragraphs>
  <Slides>35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Linux/Unix Administration</vt:lpstr>
      <vt:lpstr>Overview</vt:lpstr>
      <vt:lpstr>File System</vt:lpstr>
      <vt:lpstr>Linux File System Structure</vt:lpstr>
      <vt:lpstr>Inode</vt:lpstr>
      <vt:lpstr>File Types</vt:lpstr>
      <vt:lpstr>Directory Hierarchy</vt:lpstr>
      <vt:lpstr>More Directory Terminologies</vt:lpstr>
      <vt:lpstr>File Path</vt:lpstr>
      <vt:lpstr>File Path</vt:lpstr>
      <vt:lpstr>Important Directories</vt:lpstr>
      <vt:lpstr>File Names</vt:lpstr>
      <vt:lpstr>Link</vt:lpstr>
      <vt:lpstr>Basic File Permissions</vt:lpstr>
      <vt:lpstr>Permission Effects</vt:lpstr>
      <vt:lpstr>Permissions Representation</vt:lpstr>
      <vt:lpstr>Default Permissions</vt:lpstr>
      <vt:lpstr>Other File Attributes</vt:lpstr>
      <vt:lpstr>Directory/File Commands List</vt:lpstr>
      <vt:lpstr>cd – Change (Current) Directory</vt:lpstr>
      <vt:lpstr>cd</vt:lpstr>
      <vt:lpstr>ls – List Files (Contents)</vt:lpstr>
      <vt:lpstr>ls</vt:lpstr>
      <vt:lpstr>ls -l Output</vt:lpstr>
      <vt:lpstr>ls and Directories</vt:lpstr>
      <vt:lpstr>Pathname Expansion</vt:lpstr>
      <vt:lpstr>More ls Examples</vt:lpstr>
      <vt:lpstr>View File Metadata</vt:lpstr>
      <vt:lpstr>Copy/Move Files and Directories</vt:lpstr>
      <vt:lpstr>Create and Delete Directory</vt:lpstr>
      <vt:lpstr>Removing Directory and File</vt:lpstr>
      <vt:lpstr>ln</vt:lpstr>
      <vt:lpstr>chmod</vt:lpstr>
      <vt:lpstr>Summary</vt:lpstr>
      <vt:lpstr>File protection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19</cp:revision>
  <dcterms:created xsi:type="dcterms:W3CDTF">2019-06-20T13:37:09Z</dcterms:created>
  <dcterms:modified xsi:type="dcterms:W3CDTF">2026-04-19T17:13:50Z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[2],"coordinatesList":[[10.0,10.0,2.0,2.0]]},{"isReadingOrderVerified":"true","pageNumber":0,"geomIndex":-1,"issueTypeId":"ReadingOrderIssue:PPTX","dismiss":false,"pageNumbers":[3],"coordinatesList":[[10.0,10.0,2.0,2.0]]},{"isReadingOrderVerified":"true","pageNumber":0,"geomIndex":-1,"issueTypeId":"ReadingOrderIssue:PPTX","dismiss":false,"pageNumbers":[4],"coordinatesList":[[10.0,10.0,2.0,2.0]]},{"isReadingOrderVerified":"true","pageNumber":0,"geomIndex":-1,"issueTypeId":"ReadingOrderIssue:PPTX","dismiss":false,"pageNumbers":[7],"coordinatesList":[[10.0,10.0,2.0,2.0]]},{"isReadingOrderVerified":"true","pageNumber":0,"geomIndex":-1,"issueTypeId":"ReadingOrderIssue:PPTX","dismiss":false,"pageNumbers":[9],"coordinatesList":[[10.0,10.0,2.0,2.0]]},{"isReadingOrderVerified":"true","pageNumber":0,"geomIndex":-1,"issueTypeId":"ReadingOrderIssue:PPTX","dismiss":false,"pageNumbers":[10],"coordinatesList":[[10.0,10.0,2.0,2.0]]},{"isReadingOrderVerified":"true","pageNumber":0,"geomIndex":-1,"issueTypeId":"ReadingOrderIssue:PPTX","dismiss":false,"pageNumbers":[13],"coordinatesList":[[10.0,10.0,2.0,2.0]]},{"isReadingOrderVerified":"true","pageNumber":0,"geomIndex":-1,"issueTypeId":"ReadingOrderIssue:PPTX","dismiss":false,"pageNumbers":[15],"coordinatesList":[[10.0,10.0,2.0,2.0]]},{"isReadingOrderVerified":"true","pageNumber":0,"geomIndex":-1,"issueTypeId":"ReadingOrderIssue:PPTX","dismiss":false,"pageNumbers":[16],"coordinatesList":[[10.0,10.0,2.0,2.0]]},{"isReadingOrderVerified":"true","pageNumber":0,"geomIndex":-1,"issueTypeId":"ReadingOrderIssue:PPTX","dismiss":false,"pageNumbers":[17],"coordinatesList":[[10.0,10.0,2.0,2.0]]},{"isReadingOrderVerified":"true","pageNumber":0,"geomIndex":-1,"issueTypeId":"ReadingOrderIssue:PPTX","dismiss":false,"pageNumbers":[21],"coordinatesList":[[10.0,10.0,2.0,2.0]]},{"isReadingOrderVerified":"true","pageNumber":0,"geomIndex":-1,"issueTypeId":"ReadingOrderIssue:PPTX","dismiss":false,"pageNumbers":[23],"coordinatesList":[[10.0,10.0,2.0,2.0]]},{"isReadingOrderVerified":"true","pageNumber":0,"geomIndex":-1,"issueTypeId":"ReadingOrderIssue:PPTX","dismiss":false,"pageNumbers":[24],"coordinatesList":[[10.0,10.0,2.0,2.0]]},{"isReadingOrderVerified":"true","pageNumber":0,"geomIndex":-1,"issueTypeId":"ReadingOrderIssue:PPTX","dismiss":false,"pageNumbers":[25],"coordinatesList":[[10.0,10.0,2.0,2.0]]}]</vt:lpwstr>
  </property>
  <property fmtid="{D5CDD505-2E9C-101B-9397-08002B2CF9AE}" pid="6" name="ReadingOrderVerifiedPages">
    <vt:lpwstr>2,3,4,7,9,10,13,15,16,17,21,23,24,25</vt:lpwstr>
  </property>
</Properties>
</file>